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1"/>
  </p:notesMasterIdLst>
  <p:handoutMasterIdLst>
    <p:handoutMasterId r:id="rId32"/>
  </p:handoutMasterIdLst>
  <p:sldIdLst>
    <p:sldId id="394" r:id="rId3"/>
    <p:sldId id="442" r:id="rId4"/>
    <p:sldId id="445" r:id="rId5"/>
    <p:sldId id="447" r:id="rId6"/>
    <p:sldId id="396" r:id="rId7"/>
    <p:sldId id="437" r:id="rId8"/>
    <p:sldId id="438" r:id="rId9"/>
    <p:sldId id="439" r:id="rId10"/>
    <p:sldId id="440" r:id="rId11"/>
    <p:sldId id="399" r:id="rId12"/>
    <p:sldId id="448" r:id="rId13"/>
    <p:sldId id="449" r:id="rId14"/>
    <p:sldId id="450" r:id="rId15"/>
    <p:sldId id="402" r:id="rId16"/>
    <p:sldId id="403" r:id="rId17"/>
    <p:sldId id="405" r:id="rId18"/>
    <p:sldId id="406" r:id="rId19"/>
    <p:sldId id="411" r:id="rId20"/>
    <p:sldId id="408" r:id="rId21"/>
    <p:sldId id="414" r:id="rId22"/>
    <p:sldId id="412" r:id="rId23"/>
    <p:sldId id="415" r:id="rId24"/>
    <p:sldId id="416" r:id="rId25"/>
    <p:sldId id="417" r:id="rId26"/>
    <p:sldId id="419" r:id="rId27"/>
    <p:sldId id="446" r:id="rId28"/>
    <p:sldId id="443" r:id="rId29"/>
    <p:sldId id="393" r:id="rId3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C0AA"/>
    <a:srgbClr val="F9F0AB"/>
    <a:srgbClr val="F9E6AB"/>
    <a:srgbClr val="F9FAAB"/>
    <a:srgbClr val="767691"/>
    <a:srgbClr val="7676AA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94" autoAdjust="0"/>
    <p:restoredTop sz="94660" autoAdjust="0"/>
  </p:normalViewPr>
  <p:slideViewPr>
    <p:cSldViewPr>
      <p:cViewPr>
        <p:scale>
          <a:sx n="70" d="100"/>
          <a:sy n="70" d="100"/>
        </p:scale>
        <p:origin x="444" y="11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21-01-2015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21-01-2015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88903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00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825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21-01-2015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21-01-2015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http://www.nakov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hyperlink" Target="https://softuni.bg/trainings/coursesinstances/details/9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jpe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high-quality-code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" TargetMode="External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high-quality-code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s://telerikacademy.com/Courses/Courses/Details/174" TargetMode="External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://www.softwaregroup-bg.com/" TargetMode="External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16.png"/><Relationship Id="rId4" Type="http://schemas.openxmlformats.org/officeDocument/2006/relationships/image" Target="../media/image13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948025" y="775486"/>
            <a:ext cx="7618286" cy="1722378"/>
          </a:xfrm>
        </p:spPr>
        <p:txBody>
          <a:bodyPr>
            <a:normAutofit/>
          </a:bodyPr>
          <a:lstStyle/>
          <a:p>
            <a:r>
              <a:rPr lang="en-US" dirty="0" smtClean="0"/>
              <a:t>High-Quality </a:t>
            </a:r>
            <a:r>
              <a:rPr lang="en-US" dirty="0"/>
              <a:t>Code:</a:t>
            </a:r>
            <a:br>
              <a:rPr lang="en-US" dirty="0"/>
            </a:br>
            <a:r>
              <a:rPr lang="en-US" dirty="0"/>
              <a:t>Course Introduction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948026" y="2574064"/>
            <a:ext cx="7618286" cy="778736"/>
          </a:xfrm>
        </p:spPr>
        <p:txBody>
          <a:bodyPr>
            <a:normAutofit/>
          </a:bodyPr>
          <a:lstStyle/>
          <a:p>
            <a:r>
              <a:rPr lang="en-US" dirty="0" smtClean="0"/>
              <a:t>Course Introduction</a:t>
            </a:r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4104" name="Picture 8" descr="https://raw.githubusercontent.com/guari/eclipse-ui-theme/master/com.github.eclipseuitheme.themes.plugin/screenshot/screenshot-windows_v0.8.2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84612" y="3733800"/>
            <a:ext cx="7671014" cy="256194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softuni.bg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43068" y="1483371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42111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Svetlin Nakov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, PhD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Training &amp; Inspiration Manager</a:t>
            </a:r>
            <a:br>
              <a:rPr lang="en-US" dirty="0" smtClean="0"/>
            </a:br>
            <a:r>
              <a:rPr lang="en-US" dirty="0" smtClean="0"/>
              <a:t>@ Software University</a:t>
            </a:r>
            <a:endParaRPr lang="en-US" dirty="0"/>
          </a:p>
          <a:p>
            <a:pPr lvl="1" eaLnBrk="1" hangingPunct="1">
              <a:lnSpc>
                <a:spcPct val="10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20+</a:t>
            </a:r>
            <a:r>
              <a:rPr lang="en-US" dirty="0" smtClean="0"/>
              <a:t> years software development experience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/>
              <a:t>10+ years experience as a trainer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Author of </a:t>
            </a:r>
            <a:r>
              <a:rPr lang="en-US" dirty="0" smtClean="0"/>
              <a:t>7 programming books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Speaker at </a:t>
            </a:r>
            <a:r>
              <a:rPr lang="en-US" dirty="0"/>
              <a:t>hundreds of </a:t>
            </a:r>
            <a:r>
              <a:rPr lang="en-US" dirty="0" smtClean="0"/>
              <a:t>events</a:t>
            </a:r>
          </a:p>
          <a:p>
            <a:pPr lvl="1">
              <a:lnSpc>
                <a:spcPct val="100000"/>
              </a:lnSpc>
            </a:pPr>
            <a:r>
              <a:rPr lang="da-DK" dirty="0" smtClean="0"/>
              <a:t>Web </a:t>
            </a:r>
            <a:r>
              <a:rPr lang="da-DK" dirty="0"/>
              <a:t>site &amp; blog: </a:t>
            </a:r>
            <a:r>
              <a:rPr lang="da-DK" dirty="0" smtClean="0">
                <a:hlinkClick r:id="rId2"/>
              </a:rPr>
              <a:t>www.nakov.com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6" name="Picture 6" descr="Svetlin-Nakov-face-sm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4412" y="1629000"/>
            <a:ext cx="2387771" cy="291579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08788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8799599" cy="565467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Yordan Darakchiev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Trainer @ Software University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Top performing graduate from the Software Academy (2013)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Top performing student at the Software University (2014</a:t>
            </a:r>
            <a:r>
              <a:rPr lang="en-US" dirty="0" smtClean="0"/>
              <a:t>)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Atanas Rusenov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Trainer @ </a:t>
            </a:r>
            <a:r>
              <a:rPr lang="en-US" dirty="0"/>
              <a:t>Software University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Top performing </a:t>
            </a:r>
            <a:r>
              <a:rPr lang="en-US" dirty="0" smtClean="0"/>
              <a:t>student at the Software University (2014)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(2)</a:t>
            </a:r>
            <a:endParaRPr lang="en-US" dirty="0"/>
          </a:p>
        </p:txBody>
      </p:sp>
      <p:pic>
        <p:nvPicPr>
          <p:cNvPr id="9" name="Picture 4" descr="https://media.licdn.com/media/p/1/005/070/085/1d2fbcf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94811" y="1219200"/>
            <a:ext cx="1905001" cy="229818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boutm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94812" y="3845859"/>
            <a:ext cx="1905000" cy="251460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069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95400"/>
            <a:ext cx="7732799" cy="54260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Vladimir Georgiev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Software </a:t>
            </a:r>
            <a:r>
              <a:rPr lang="en-US" dirty="0" smtClean="0"/>
              <a:t>engineer</a:t>
            </a:r>
            <a:r>
              <a:rPr lang="bg-BG" dirty="0" smtClean="0"/>
              <a:t> </a:t>
            </a:r>
            <a:r>
              <a:rPr lang="en-US" dirty="0" smtClean="0"/>
              <a:t>&amp;</a:t>
            </a:r>
            <a:r>
              <a:rPr lang="bg-BG" dirty="0" smtClean="0"/>
              <a:t> </a:t>
            </a:r>
            <a:r>
              <a:rPr lang="en-US" dirty="0" smtClean="0"/>
              <a:t>Trainer </a:t>
            </a:r>
            <a:r>
              <a:rPr lang="en-US" dirty="0"/>
              <a:t>@ Software University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Top performing graduate from the Software Academy (2013)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(2)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212" y="1600200"/>
            <a:ext cx="1691394" cy="227583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9" name="Picture 8" title="Software University">
            <a:hlinkClick r:id="rId3" tooltip="Software University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4" b="7214"/>
          <a:stretch/>
        </p:blipFill>
        <p:spPr>
          <a:xfrm>
            <a:off x="9375422" y="4325117"/>
            <a:ext cx="1834974" cy="15702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13507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284" y="4774096"/>
            <a:ext cx="11483128" cy="854376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High-Quality Code Course: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17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Lectures: </a:t>
            </a:r>
            <a:r>
              <a:rPr lang="en-US" dirty="0" smtClean="0"/>
              <a:t>~ 48 </a:t>
            </a:r>
            <a:r>
              <a:rPr lang="en-US" dirty="0"/>
              <a:t>hours </a:t>
            </a:r>
            <a:r>
              <a:rPr lang="en-US" dirty="0" smtClean="0"/>
              <a:t>(onsite + YouTube videos)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Homework</a:t>
            </a:r>
            <a:r>
              <a:rPr lang="en-US" dirty="0"/>
              <a:t>: 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30</a:t>
            </a:r>
            <a:r>
              <a:rPr lang="en-US" dirty="0" smtClean="0"/>
              <a:t>-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50</a:t>
            </a:r>
            <a:r>
              <a:rPr lang="en-US" dirty="0" smtClean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Teamwork: </a:t>
            </a:r>
            <a:r>
              <a:rPr lang="en-US" dirty="0"/>
              <a:t>~ </a:t>
            </a:r>
            <a:r>
              <a:rPr lang="en-US" dirty="0" smtClean="0"/>
              <a:t>10-20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Exam preparation: ~ 20 hours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Exam</a:t>
            </a:r>
            <a:r>
              <a:rPr lang="en-US" dirty="0"/>
              <a:t>: </a:t>
            </a:r>
            <a:r>
              <a:rPr lang="en-US" dirty="0" smtClean="0"/>
              <a:t>6 </a:t>
            </a:r>
            <a:r>
              <a:rPr lang="en-US" dirty="0"/>
              <a:t>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Schedule: </a:t>
            </a:r>
            <a:r>
              <a:rPr lang="en-US" dirty="0" smtClean="0"/>
              <a:t>21 Jan </a:t>
            </a:r>
            <a:r>
              <a:rPr lang="en-US" dirty="0" smtClean="0"/>
              <a:t>– </a:t>
            </a:r>
            <a:r>
              <a:rPr lang="en-US" dirty="0" smtClean="0"/>
              <a:t>3 May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Exam dates: </a:t>
            </a:r>
            <a:r>
              <a:rPr lang="en-US" dirty="0" smtClean="0"/>
              <a:t>3 May </a:t>
            </a:r>
            <a:r>
              <a:rPr lang="en-US" dirty="0" smtClean="0"/>
              <a:t>2015</a:t>
            </a:r>
            <a:endParaRPr lang="en-US" dirty="0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Duration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90012" y="17526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014" y="3827367"/>
            <a:ext cx="4302796" cy="239456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95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learn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 smtClean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97317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4612" y="4495800"/>
            <a:ext cx="7772400" cy="896800"/>
          </a:xfrm>
        </p:spPr>
        <p:txBody>
          <a:bodyPr/>
          <a:lstStyle/>
          <a:p>
            <a:r>
              <a:rPr lang="en-US" dirty="0" smtClean="0"/>
              <a:t>High-Quality Code Course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4177876" y="5486400"/>
            <a:ext cx="71858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762000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4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99" b="7510"/>
          <a:stretch/>
        </p:blipFill>
        <p:spPr bwMode="auto">
          <a:xfrm>
            <a:off x="1522412" y="3934902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17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</a:t>
            </a:r>
            <a:r>
              <a:rPr lang="en-US" dirty="0" smtClean="0"/>
              <a:t>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75% (80% for online students)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Labs: 10% (onsite students)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Teamwork: 10%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</a:t>
            </a:r>
            <a:r>
              <a:rPr lang="en-US" dirty="0"/>
              <a:t>+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evaluation: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</a:t>
            </a:r>
            <a:r>
              <a:rPr lang="en-US" dirty="0"/>
              <a:t>+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5% (onsite students only)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Bonuses: up to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Scoring System for the Course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2812" y="4191000"/>
            <a:ext cx="2939100" cy="19506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2812" y="1524000"/>
            <a:ext cx="2939100" cy="2084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63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P</a:t>
            </a:r>
            <a:r>
              <a:rPr lang="en-US" dirty="0" smtClean="0"/>
              <a:t>ractical refactoring and unit testing </a:t>
            </a:r>
            <a:r>
              <a:rPr lang="en-US" dirty="0"/>
              <a:t>for </a:t>
            </a:r>
            <a:r>
              <a:rPr lang="en-US" dirty="0" smtClean="0"/>
              <a:t>6 hours:</a:t>
            </a:r>
          </a:p>
          <a:p>
            <a:pPr lvl="1"/>
            <a:r>
              <a:rPr lang="en-US" dirty="0" smtClean="0"/>
              <a:t>You are given an existing C# project –</a:t>
            </a:r>
            <a:r>
              <a:rPr lang="en-US" dirty="0"/>
              <a:t> </a:t>
            </a:r>
            <a:r>
              <a:rPr lang="en-US" dirty="0" smtClean="0"/>
              <a:t>bad code</a:t>
            </a:r>
          </a:p>
          <a:p>
            <a:pPr lvl="1"/>
            <a:r>
              <a:rPr lang="en-US" dirty="0" smtClean="0"/>
              <a:t>Find and fix the bugs</a:t>
            </a:r>
          </a:p>
          <a:p>
            <a:pPr lvl="1"/>
            <a:r>
              <a:rPr lang="en-US" dirty="0" smtClean="0"/>
              <a:t>Refactor the code to improve its quality</a:t>
            </a:r>
          </a:p>
          <a:p>
            <a:pPr lvl="1"/>
            <a:r>
              <a:rPr lang="en-US" dirty="0" smtClean="0"/>
              <a:t>Write unit tests</a:t>
            </a:r>
          </a:p>
          <a:p>
            <a:pPr lvl="1"/>
            <a:r>
              <a:rPr lang="en-US" dirty="0" smtClean="0"/>
              <a:t>Find performance bottlenecks</a:t>
            </a:r>
          </a:p>
          <a:p>
            <a:pPr lvl="1"/>
            <a:r>
              <a:rPr lang="en-US" dirty="0" smtClean="0"/>
              <a:t>Document the code</a:t>
            </a:r>
          </a:p>
          <a:p>
            <a:pPr lvl="1"/>
            <a:endParaRPr lang="en-US" u="sng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89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531813" indent="-531813">
              <a:lnSpc>
                <a:spcPts val="5000"/>
              </a:lnSpc>
              <a:buFontTx/>
              <a:buAutoNum type="arabicPeriod"/>
            </a:pPr>
            <a:r>
              <a:rPr lang="en-US" sz="4000" dirty="0"/>
              <a:t>Course Objectives</a:t>
            </a:r>
          </a:p>
          <a:p>
            <a:pPr marL="531813" indent="-531813">
              <a:lnSpc>
                <a:spcPts val="5000"/>
              </a:lnSpc>
              <a:buFontTx/>
              <a:buAutoNum type="arabicPeriod"/>
            </a:pPr>
            <a:r>
              <a:rPr lang="en-US" sz="4000" dirty="0"/>
              <a:t>Course Program</a:t>
            </a:r>
          </a:p>
          <a:p>
            <a:pPr marL="531813" indent="-531813">
              <a:lnSpc>
                <a:spcPts val="5000"/>
              </a:lnSpc>
              <a:buFontTx/>
              <a:buAutoNum type="arabicPeriod"/>
            </a:pPr>
            <a:r>
              <a:rPr lang="en-US" sz="4000" dirty="0"/>
              <a:t>Trainers </a:t>
            </a:r>
            <a:r>
              <a:rPr lang="en-US" sz="4000" dirty="0" smtClean="0"/>
              <a:t>Team</a:t>
            </a:r>
          </a:p>
          <a:p>
            <a:pPr marL="531813" indent="-531813">
              <a:lnSpc>
                <a:spcPts val="5000"/>
              </a:lnSpc>
              <a:buFontTx/>
              <a:buAutoNum type="arabicPeriod"/>
            </a:pPr>
            <a:r>
              <a:rPr lang="en-US" sz="4000" dirty="0" smtClean="0"/>
              <a:t>Examination</a:t>
            </a:r>
          </a:p>
          <a:p>
            <a:pPr marL="531813" indent="-531813">
              <a:lnSpc>
                <a:spcPts val="5000"/>
              </a:lnSpc>
              <a:buFontTx/>
              <a:buAutoNum type="arabicPeriod"/>
            </a:pPr>
            <a:r>
              <a:rPr lang="en-US" sz="4000" dirty="0" smtClean="0"/>
              <a:t>Learning Resources</a:t>
            </a:r>
            <a:endParaRPr lang="en-US" sz="4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 descr="C:\Documents\Courses\OOP\OOP Images\ph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35252">
            <a:off x="6895455" y="4230043"/>
            <a:ext cx="1953655" cy="195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2012" y="1025264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heuxasoftware.com/images/java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0880">
            <a:off x="9333891" y="4170283"/>
            <a:ext cx="1967791" cy="196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Documents\Courses\OOP\OOP Images\csharp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058" y="4055004"/>
            <a:ext cx="2088990" cy="2088990"/>
          </a:xfrm>
          <a:prstGeom prst="rect">
            <a:avLst/>
          </a:prstGeom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25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 week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80412" y="2870413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89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ive feedback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7612" y="3214547"/>
            <a:ext cx="2728800" cy="18146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81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86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766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Do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66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843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466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4206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8986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0512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4696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Documents\Courses\OOP\OOP Images\Intro-C_-Book-Nakov-front-cover-300x427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2428000"/>
            <a:ext cx="2757472" cy="3924802"/>
          </a:xfrm>
          <a:prstGeom prst="rect">
            <a:avLst/>
          </a:prstGeom>
          <a:noFill/>
          <a:effectLst>
            <a:glow rad="76200">
              <a:srgbClr val="C6C0AA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course official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website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522412" y="1924966"/>
            <a:ext cx="914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https://softuni.bg/courses/high-quality-code</a:t>
            </a:r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/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522412" y="5627710"/>
            <a:ext cx="914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44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dirty="0" smtClean="0"/>
              <a:t> and 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3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 for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835" y="2514600"/>
            <a:ext cx="4733884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7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https://softuni.bg/courses/high-quality-code/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/>
              <a:t>High-Quality Code – Course Introduction</a:t>
            </a:r>
          </a:p>
        </p:txBody>
      </p:sp>
    </p:spTree>
    <p:extLst>
      <p:ext uri="{BB962C8B-B14F-4D97-AF65-F5344CB8AC3E}">
        <p14:creationId xmlns:p14="http://schemas.microsoft.com/office/powerpoint/2010/main" val="372750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High Quality Code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364136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811" y="4978371"/>
            <a:ext cx="4645555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54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</a:t>
            </a:r>
            <a:r>
              <a:rPr lang="bg-BG" dirty="0"/>
              <a:t> </a:t>
            </a:r>
            <a:r>
              <a:rPr lang="en-US" smtClean="0"/>
              <a:t>#2 </a:t>
            </a:r>
            <a:r>
              <a:rPr lang="en-US" dirty="0" smtClean="0"/>
              <a:t>at the Software University</a:t>
            </a:r>
            <a:endParaRPr lang="en-US" dirty="0"/>
          </a:p>
        </p:txBody>
      </p:sp>
      <p:pic>
        <p:nvPicPr>
          <p:cNvPr id="1030" name="Picture 6" descr="C:\Documents\Courses\OOP\OOP Images\Java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922396">
            <a:off x="1425976" y="4411578"/>
            <a:ext cx="1967279" cy="196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105">
            <a:off x="9090248" y="4633474"/>
            <a:ext cx="1739308" cy="1843739"/>
          </a:xfrm>
          <a:prstGeom prst="rect">
            <a:avLst/>
          </a:prstGeom>
        </p:spPr>
      </p:pic>
      <p:pic>
        <p:nvPicPr>
          <p:cNvPr id="1029" name="Picture 5" descr="C:\Documents\Courses\OOP\OOP Images\jquery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7078">
            <a:off x="5445347" y="4713523"/>
            <a:ext cx="3824287" cy="1438904"/>
          </a:xfrm>
          <a:prstGeom prst="roundRect">
            <a:avLst>
              <a:gd name="adj" fmla="val 1225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Documents\Courses\OOP\OOP Images\OOP-in-J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341363">
            <a:off x="4452792" y="5004530"/>
            <a:ext cx="1324505" cy="132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Documents\Courses\OOP\OOP Images\csharp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95523">
            <a:off x="2965982" y="4663057"/>
            <a:ext cx="15811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/>
        </p:nvGrpSpPr>
        <p:grpSpPr>
          <a:xfrm>
            <a:off x="379412" y="1600200"/>
            <a:ext cx="11358110" cy="304800"/>
            <a:chOff x="251520" y="760440"/>
            <a:chExt cx="8713090" cy="304800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251520" y="908650"/>
              <a:ext cx="8713090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0668" y="760440"/>
              <a:ext cx="0" cy="29642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2483830" y="764630"/>
              <a:ext cx="0" cy="29642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606992" y="768820"/>
              <a:ext cx="0" cy="29642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6732420" y="768820"/>
              <a:ext cx="0" cy="29642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857848" y="764630"/>
              <a:ext cx="0" cy="29642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99490" y="836640"/>
              <a:ext cx="0" cy="148210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1961352" y="836640"/>
              <a:ext cx="0" cy="148210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1429850" y="840830"/>
              <a:ext cx="0" cy="148210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022532" y="840830"/>
              <a:ext cx="0" cy="148210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4084394" y="840830"/>
              <a:ext cx="0" cy="148210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3552892" y="845020"/>
              <a:ext cx="0" cy="148210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5148080" y="836640"/>
              <a:ext cx="0" cy="148210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6209942" y="836640"/>
              <a:ext cx="0" cy="148210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5678440" y="840830"/>
              <a:ext cx="0" cy="148210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7271122" y="847115"/>
              <a:ext cx="0" cy="148210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8332984" y="847115"/>
              <a:ext cx="0" cy="148210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7801482" y="851305"/>
              <a:ext cx="0" cy="148210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/>
          <p:nvPr/>
        </p:nvSpPr>
        <p:spPr>
          <a:xfrm>
            <a:off x="521696" y="2039550"/>
            <a:ext cx="4137390" cy="90809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 smtClean="0"/>
              <a:t>OOP (C#, Java, PHP)</a:t>
            </a:r>
            <a:endParaRPr lang="bg-BG" sz="2000" dirty="0"/>
          </a:p>
          <a:p>
            <a:r>
              <a:rPr lang="en-US" sz="1600" dirty="0" smtClean="0"/>
              <a:t>11 </a:t>
            </a:r>
            <a:r>
              <a:rPr lang="en-US" sz="1600" dirty="0"/>
              <a:t>times</a:t>
            </a:r>
            <a:r>
              <a:rPr lang="bg-BG" sz="1600" dirty="0"/>
              <a:t> + </a:t>
            </a:r>
            <a:r>
              <a:rPr lang="en-US" sz="1600" dirty="0"/>
              <a:t>exam</a:t>
            </a:r>
            <a:r>
              <a:rPr lang="bg-BG" sz="1600" dirty="0"/>
              <a:t> + </a:t>
            </a:r>
            <a:r>
              <a:rPr lang="en-US" sz="1600" dirty="0"/>
              <a:t>TW</a:t>
            </a:r>
            <a:endParaRPr lang="bg-BG" sz="1600" dirty="0"/>
          </a:p>
          <a:p>
            <a:r>
              <a:rPr lang="en-US" sz="1600" dirty="0" smtClean="0"/>
              <a:t>6</a:t>
            </a:r>
            <a:r>
              <a:rPr lang="bg-BG" sz="1600" dirty="0" smtClean="0"/>
              <a:t> </a:t>
            </a:r>
            <a:r>
              <a:rPr lang="en-US" sz="1600" dirty="0"/>
              <a:t>weeks</a:t>
            </a:r>
            <a:r>
              <a:rPr lang="bg-BG" sz="1600" dirty="0"/>
              <a:t> * </a:t>
            </a:r>
            <a:r>
              <a:rPr lang="en-US" sz="1600" dirty="0" smtClean="0"/>
              <a:t>2</a:t>
            </a:r>
            <a:r>
              <a:rPr lang="bg-BG" sz="1600" dirty="0" smtClean="0"/>
              <a:t> </a:t>
            </a:r>
            <a:r>
              <a:rPr lang="en-US" sz="1600" dirty="0"/>
              <a:t>times</a:t>
            </a:r>
            <a:endParaRPr lang="bg-BG" sz="1600" dirty="0"/>
          </a:p>
          <a:p>
            <a:endParaRPr lang="en-US" sz="1800" dirty="0"/>
          </a:p>
        </p:txBody>
      </p:sp>
      <p:sp>
        <p:nvSpPr>
          <p:cNvPr id="53" name="TextBox 52"/>
          <p:cNvSpPr txBox="1"/>
          <p:nvPr/>
        </p:nvSpPr>
        <p:spPr>
          <a:xfrm>
            <a:off x="4722812" y="2039550"/>
            <a:ext cx="2008754" cy="899914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/>
              <a:t>JS </a:t>
            </a:r>
            <a:r>
              <a:rPr lang="en-US" sz="2000" dirty="0" smtClean="0"/>
              <a:t>OOP</a:t>
            </a:r>
            <a:endParaRPr lang="bg-BG" sz="2000" dirty="0"/>
          </a:p>
          <a:p>
            <a:r>
              <a:rPr lang="en-US" sz="1600" dirty="0" smtClean="0"/>
              <a:t>5 </a:t>
            </a:r>
            <a:r>
              <a:rPr lang="en-US" sz="1600" dirty="0"/>
              <a:t>times</a:t>
            </a:r>
            <a:r>
              <a:rPr lang="bg-BG" sz="1600" dirty="0"/>
              <a:t> + </a:t>
            </a:r>
            <a:r>
              <a:rPr lang="en-US" sz="1600" dirty="0"/>
              <a:t>exam</a:t>
            </a:r>
            <a:r>
              <a:rPr lang="bg-BG" sz="1600" dirty="0"/>
              <a:t> + </a:t>
            </a:r>
            <a:r>
              <a:rPr lang="en-US" sz="1600" dirty="0"/>
              <a:t>TW</a:t>
            </a:r>
            <a:endParaRPr lang="bg-BG" sz="1600" dirty="0"/>
          </a:p>
          <a:p>
            <a:r>
              <a:rPr lang="en-US" sz="1600" dirty="0" smtClean="0"/>
              <a:t>3</a:t>
            </a:r>
            <a:r>
              <a:rPr lang="bg-BG" sz="1600" dirty="0" smtClean="0"/>
              <a:t> </a:t>
            </a:r>
            <a:r>
              <a:rPr lang="en-US" sz="1600" dirty="0"/>
              <a:t>weeks</a:t>
            </a:r>
            <a:r>
              <a:rPr lang="bg-BG" sz="1600" dirty="0"/>
              <a:t> * </a:t>
            </a:r>
            <a:r>
              <a:rPr lang="en-US" sz="1600" dirty="0" smtClean="0"/>
              <a:t>2</a:t>
            </a:r>
            <a:r>
              <a:rPr lang="bg-BG" sz="1600" dirty="0" smtClean="0"/>
              <a:t> </a:t>
            </a:r>
            <a:r>
              <a:rPr lang="en-US" sz="1600" dirty="0"/>
              <a:t>times</a:t>
            </a:r>
            <a:endParaRPr lang="bg-BG" sz="1600" dirty="0"/>
          </a:p>
          <a:p>
            <a:endParaRPr lang="en-US" sz="1800" dirty="0"/>
          </a:p>
        </p:txBody>
      </p:sp>
      <p:sp>
        <p:nvSpPr>
          <p:cNvPr id="54" name="TextBox 53"/>
          <p:cNvSpPr txBox="1"/>
          <p:nvPr/>
        </p:nvSpPr>
        <p:spPr>
          <a:xfrm>
            <a:off x="6800761" y="2039550"/>
            <a:ext cx="2698335" cy="899914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/>
              <a:t>JS Apps</a:t>
            </a:r>
            <a:endParaRPr lang="bg-BG" sz="2000" dirty="0"/>
          </a:p>
          <a:p>
            <a:r>
              <a:rPr lang="en-US" sz="1600" dirty="0" smtClean="0"/>
              <a:t>6 </a:t>
            </a:r>
            <a:r>
              <a:rPr lang="en-US" sz="1600" dirty="0"/>
              <a:t>times</a:t>
            </a:r>
            <a:r>
              <a:rPr lang="bg-BG" sz="1600" dirty="0"/>
              <a:t> + </a:t>
            </a:r>
            <a:r>
              <a:rPr lang="en-US" sz="1600" dirty="0"/>
              <a:t>exam</a:t>
            </a:r>
            <a:r>
              <a:rPr lang="bg-BG" sz="1600" dirty="0"/>
              <a:t> + </a:t>
            </a:r>
            <a:r>
              <a:rPr lang="en-US" sz="1600" dirty="0"/>
              <a:t>TW</a:t>
            </a:r>
            <a:endParaRPr lang="bg-BG" sz="1600" dirty="0"/>
          </a:p>
          <a:p>
            <a:r>
              <a:rPr lang="en-US" sz="1600" dirty="0" smtClean="0"/>
              <a:t>4</a:t>
            </a:r>
            <a:r>
              <a:rPr lang="bg-BG" sz="1600" dirty="0" smtClean="0"/>
              <a:t> </a:t>
            </a:r>
            <a:r>
              <a:rPr lang="en-US" sz="1600" dirty="0"/>
              <a:t>weeks</a:t>
            </a:r>
            <a:r>
              <a:rPr lang="bg-BG" sz="1600" dirty="0"/>
              <a:t> * </a:t>
            </a:r>
            <a:r>
              <a:rPr lang="en-US" sz="1600" dirty="0" smtClean="0"/>
              <a:t>2</a:t>
            </a:r>
            <a:r>
              <a:rPr lang="bg-BG" sz="1600" dirty="0" smtClean="0"/>
              <a:t> </a:t>
            </a:r>
            <a:r>
              <a:rPr lang="en-US" sz="1600" dirty="0"/>
              <a:t>times</a:t>
            </a:r>
            <a:endParaRPr lang="bg-BG" sz="1600" dirty="0"/>
          </a:p>
          <a:p>
            <a:endParaRPr lang="en-US" sz="1800" dirty="0"/>
          </a:p>
        </p:txBody>
      </p:sp>
      <p:sp>
        <p:nvSpPr>
          <p:cNvPr id="55" name="TextBox 54"/>
          <p:cNvSpPr txBox="1"/>
          <p:nvPr/>
        </p:nvSpPr>
        <p:spPr>
          <a:xfrm>
            <a:off x="521694" y="3038758"/>
            <a:ext cx="11073703" cy="89440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/>
              <a:t>High-Quality Code</a:t>
            </a:r>
            <a:endParaRPr lang="bg-BG" sz="2000" dirty="0"/>
          </a:p>
          <a:p>
            <a:r>
              <a:rPr lang="bg-BG" sz="1600" dirty="0" smtClean="0"/>
              <a:t>1</a:t>
            </a:r>
            <a:r>
              <a:rPr lang="en-US" sz="1600" dirty="0" smtClean="0"/>
              <a:t>2 </a:t>
            </a:r>
            <a:r>
              <a:rPr lang="en-US" sz="1600" dirty="0"/>
              <a:t>times</a:t>
            </a:r>
            <a:r>
              <a:rPr lang="bg-BG" sz="1600" dirty="0"/>
              <a:t> + </a:t>
            </a:r>
            <a:r>
              <a:rPr lang="en-US" sz="1600" dirty="0"/>
              <a:t>exam</a:t>
            </a:r>
            <a:r>
              <a:rPr lang="bg-BG" sz="1600" dirty="0"/>
              <a:t> + </a:t>
            </a:r>
            <a:r>
              <a:rPr lang="en-US" sz="1600" dirty="0"/>
              <a:t>TW</a:t>
            </a:r>
            <a:endParaRPr lang="bg-BG" sz="1600" dirty="0"/>
          </a:p>
          <a:p>
            <a:r>
              <a:rPr lang="bg-BG" sz="1600" dirty="0"/>
              <a:t>1</a:t>
            </a:r>
            <a:r>
              <a:rPr lang="en-US" sz="1600" dirty="0"/>
              <a:t>6</a:t>
            </a:r>
            <a:r>
              <a:rPr lang="bg-BG" sz="1600" dirty="0"/>
              <a:t> </a:t>
            </a:r>
            <a:r>
              <a:rPr lang="en-US" sz="1600" dirty="0"/>
              <a:t>weeks</a:t>
            </a:r>
            <a:r>
              <a:rPr lang="bg-BG" sz="1600" dirty="0"/>
              <a:t> * 1 </a:t>
            </a:r>
            <a:r>
              <a:rPr lang="en-US" sz="1600" dirty="0"/>
              <a:t>time</a:t>
            </a:r>
            <a:endParaRPr lang="bg-BG" sz="1600" dirty="0"/>
          </a:p>
          <a:p>
            <a:endParaRPr lang="en-US" sz="1800" dirty="0"/>
          </a:p>
        </p:txBody>
      </p:sp>
      <p:sp>
        <p:nvSpPr>
          <p:cNvPr id="56" name="TextBox 55"/>
          <p:cNvSpPr txBox="1"/>
          <p:nvPr/>
        </p:nvSpPr>
        <p:spPr>
          <a:xfrm>
            <a:off x="9550146" y="2039550"/>
            <a:ext cx="2030410" cy="899914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 smtClean="0"/>
              <a:t>Angular JS</a:t>
            </a:r>
            <a:endParaRPr lang="bg-BG" sz="2000" dirty="0"/>
          </a:p>
          <a:p>
            <a:r>
              <a:rPr lang="en-US" sz="1600" dirty="0" smtClean="0"/>
              <a:t>4 </a:t>
            </a:r>
            <a:r>
              <a:rPr lang="en-US" sz="1600" dirty="0"/>
              <a:t>times</a:t>
            </a:r>
            <a:r>
              <a:rPr lang="bg-BG" sz="1600" dirty="0"/>
              <a:t> + </a:t>
            </a:r>
            <a:r>
              <a:rPr lang="en-US" sz="1600" dirty="0" smtClean="0"/>
              <a:t>project</a:t>
            </a:r>
            <a:endParaRPr lang="bg-BG" sz="1600" dirty="0"/>
          </a:p>
          <a:p>
            <a:r>
              <a:rPr lang="en-US" sz="1600" dirty="0" smtClean="0"/>
              <a:t>3</a:t>
            </a:r>
            <a:r>
              <a:rPr lang="bg-BG" sz="1600" dirty="0" smtClean="0"/>
              <a:t> </a:t>
            </a:r>
            <a:r>
              <a:rPr lang="en-US" sz="1600" dirty="0"/>
              <a:t>weeks</a:t>
            </a:r>
            <a:r>
              <a:rPr lang="bg-BG" sz="1600" dirty="0"/>
              <a:t> * </a:t>
            </a:r>
            <a:r>
              <a:rPr lang="en-US" sz="1600" dirty="0" smtClean="0"/>
              <a:t>2</a:t>
            </a:r>
            <a:r>
              <a:rPr lang="bg-BG" sz="1600" dirty="0" smtClean="0"/>
              <a:t> </a:t>
            </a:r>
            <a:r>
              <a:rPr lang="en-US" sz="1600" dirty="0"/>
              <a:t>times</a:t>
            </a:r>
            <a:endParaRPr lang="bg-BG" sz="16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8226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340" y="4953000"/>
            <a:ext cx="8938472" cy="8206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High Quality Code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99340" y="5754968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1026" name="Picture 2" descr="http://rack.2.mshcdn.com/media/ZgkyMDEzLzA1LzA5L2RiL1Rlc2xhTW9kZWxTLjY2YzRlLmpwZwpwCXRodW1iCTEyMDB4NjI3IwplCWpwZw/651c4379/334/Tesla-Model-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460" y="1440402"/>
            <a:ext cx="6019800" cy="314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76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3886200"/>
            <a:ext cx="8938472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High-Quality Code</a:t>
            </a:r>
            <a:br>
              <a:rPr lang="en-US" dirty="0" smtClean="0"/>
            </a:br>
            <a:r>
              <a:rPr lang="en-US" dirty="0" smtClean="0"/>
              <a:t>Course Program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>
          <a:xfrm>
            <a:off x="1088284" y="5678768"/>
            <a:ext cx="9654328" cy="719034"/>
          </a:xfrm>
        </p:spPr>
        <p:txBody>
          <a:bodyPr/>
          <a:lstStyle/>
          <a:p>
            <a:r>
              <a:rPr lang="en-US" dirty="0" smtClean="0"/>
              <a:t>What Will Be Covered </a:t>
            </a:r>
            <a:r>
              <a:rPr lang="en-US" dirty="0"/>
              <a:t>in </a:t>
            </a:r>
            <a:r>
              <a:rPr lang="en-US" dirty="0" smtClean="0"/>
              <a:t>the </a:t>
            </a:r>
            <a:r>
              <a:rPr lang="en-US" dirty="0"/>
              <a:t>C</a:t>
            </a:r>
            <a:r>
              <a:rPr lang="en-US" dirty="0" smtClean="0"/>
              <a:t>ourse?</a:t>
            </a:r>
            <a:endParaRPr lang="en-US" dirty="0"/>
          </a:p>
        </p:txBody>
      </p:sp>
      <p:pic>
        <p:nvPicPr>
          <p:cNvPr id="7170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412" y="838200"/>
            <a:ext cx="3453500" cy="285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lan, projec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96491" y="2819715"/>
            <a:ext cx="2576386" cy="193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ocuments, fold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8012" y="2315789"/>
            <a:ext cx="2980860" cy="22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31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lvl="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 smtClean="0"/>
              <a:t>Course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Overview</a:t>
            </a:r>
            <a:r>
              <a:rPr lang="en-US" sz="3200" dirty="0" smtClean="0"/>
              <a:t>.</a:t>
            </a:r>
            <a:r>
              <a:rPr lang="bg-BG" sz="3200" dirty="0" smtClean="0"/>
              <a:t>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Introduction</a:t>
            </a:r>
            <a:r>
              <a:rPr lang="en-US" sz="3200" dirty="0" smtClean="0"/>
              <a:t> to High-Quality Programming </a:t>
            </a:r>
            <a:r>
              <a:rPr lang="en-US" sz="3200" dirty="0" smtClean="0"/>
              <a:t>Code.</a:t>
            </a:r>
            <a:endParaRPr lang="en-US" sz="3200" dirty="0"/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 smtClean="0"/>
              <a:t>Correctly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Naming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Identifiers</a:t>
            </a:r>
            <a:r>
              <a:rPr lang="en-US" sz="3200" dirty="0"/>
              <a:t> in the </a:t>
            </a:r>
            <a:r>
              <a:rPr lang="en-US" sz="3200" dirty="0" smtClean="0"/>
              <a:t>Code</a:t>
            </a:r>
            <a:r>
              <a:rPr lang="bg-BG" sz="3200" dirty="0" smtClean="0"/>
              <a:t> </a:t>
            </a:r>
            <a:r>
              <a:rPr lang="en-US" sz="3200" dirty="0" smtClean="0"/>
              <a:t>(Classes, Properties, Methods, Parameters, Variables, etc</a:t>
            </a:r>
            <a:r>
              <a:rPr lang="en-US" sz="3200" dirty="0"/>
              <a:t>.)</a:t>
            </a:r>
            <a:br>
              <a:rPr lang="en-US" sz="3200" dirty="0"/>
            </a:br>
            <a:r>
              <a:rPr lang="en-US" sz="3200" dirty="0"/>
              <a:t>Correctly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Formatting the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Code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Code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Documentation</a:t>
            </a:r>
            <a:r>
              <a:rPr lang="en-US" sz="3200" dirty="0"/>
              <a:t> and </a:t>
            </a:r>
            <a:r>
              <a:rPr lang="en-US" sz="3200" dirty="0" smtClean="0"/>
              <a:t>Comments</a:t>
            </a:r>
            <a:endParaRPr lang="bg-BG" sz="3200" dirty="0" smtClean="0"/>
          </a:p>
          <a:p>
            <a:pPr marL="514350" lvl="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 smtClean="0"/>
              <a:t>Using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Variables</a:t>
            </a:r>
            <a:r>
              <a:rPr lang="en-US" sz="3200" dirty="0"/>
              <a:t>, Data, Expressions and </a:t>
            </a:r>
            <a:r>
              <a:rPr lang="en-US" sz="3200" dirty="0" smtClean="0"/>
              <a:t>Constants.</a:t>
            </a:r>
            <a:br>
              <a:rPr lang="en-US" sz="3200" dirty="0" smtClean="0"/>
            </a:br>
            <a:r>
              <a:rPr lang="en-US" sz="3200" dirty="0" smtClean="0"/>
              <a:t>Using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Control Structures</a:t>
            </a:r>
            <a:r>
              <a:rPr lang="en-US" sz="3200" dirty="0" smtClean="0"/>
              <a:t> - Conditional </a:t>
            </a:r>
            <a:r>
              <a:rPr lang="en-US" sz="3200" dirty="0"/>
              <a:t>Statements and </a:t>
            </a:r>
            <a:r>
              <a:rPr lang="en-US" sz="3200" dirty="0" smtClean="0"/>
              <a:t>Loops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High-Quality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Methods</a:t>
            </a:r>
            <a:r>
              <a:rPr lang="en-US" sz="3200" dirty="0" smtClean="0"/>
              <a:t>, Cohesion </a:t>
            </a:r>
            <a:r>
              <a:rPr lang="en-US" sz="3200" dirty="0"/>
              <a:t>and </a:t>
            </a:r>
            <a:r>
              <a:rPr lang="en-US" sz="3200" dirty="0" smtClean="0"/>
              <a:t>Coupling.</a:t>
            </a:r>
            <a:br>
              <a:rPr lang="en-US" sz="3200" dirty="0" smtClean="0"/>
            </a:br>
            <a:r>
              <a:rPr lang="en-US" sz="3200" dirty="0" smtClean="0"/>
              <a:t>High-Quality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Classes</a:t>
            </a:r>
            <a:r>
              <a:rPr lang="en-US" sz="3200" dirty="0"/>
              <a:t> and Class </a:t>
            </a:r>
            <a:r>
              <a:rPr lang="en-US" sz="3200" dirty="0" smtClean="0"/>
              <a:t>Hierarchies</a:t>
            </a:r>
            <a:endParaRPr lang="bg-BG" sz="3200" dirty="0" smtClean="0"/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 smtClean="0"/>
              <a:t>Lab: Refactoring a </a:t>
            </a:r>
            <a:r>
              <a:rPr lang="en-US" sz="3200" dirty="0" smtClean="0"/>
              <a:t>Project</a:t>
            </a:r>
            <a:endParaRPr lang="en-US" sz="32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Course Program</a:t>
            </a:r>
          </a:p>
        </p:txBody>
      </p:sp>
    </p:spTree>
    <p:extLst>
      <p:ext uri="{BB962C8B-B14F-4D97-AF65-F5344CB8AC3E}">
        <p14:creationId xmlns:p14="http://schemas.microsoft.com/office/powerpoint/2010/main" val="187551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631825" indent="-631825">
              <a:lnSpc>
                <a:spcPct val="100000"/>
              </a:lnSpc>
              <a:buFont typeface="+mj-lt"/>
              <a:buAutoNum type="arabicPeriod" startAt="6"/>
            </a:pPr>
            <a:r>
              <a:rPr lang="en-US" sz="3200" dirty="0"/>
              <a:t>Unit </a:t>
            </a:r>
            <a:r>
              <a:rPr lang="en-US" sz="3200" dirty="0" smtClean="0"/>
              <a:t>Testing</a:t>
            </a:r>
          </a:p>
          <a:p>
            <a:pPr marL="631825" indent="-631825">
              <a:lnSpc>
                <a:spcPct val="100000"/>
              </a:lnSpc>
              <a:buFont typeface="+mj-lt"/>
              <a:buAutoNum type="arabicPeriod" startAt="6"/>
            </a:pPr>
            <a:r>
              <a:rPr lang="en-US" sz="3200" dirty="0" smtClean="0"/>
              <a:t>Mocking</a:t>
            </a:r>
            <a:r>
              <a:rPr lang="en-US" sz="3200" dirty="0"/>
              <a:t>. Test-Driven </a:t>
            </a:r>
            <a:r>
              <a:rPr lang="en-US" sz="3200" dirty="0" smtClean="0"/>
              <a:t>Development</a:t>
            </a:r>
          </a:p>
          <a:p>
            <a:pPr marL="631825" indent="-631825">
              <a:lnSpc>
                <a:spcPct val="100000"/>
              </a:lnSpc>
              <a:buFont typeface="+mj-lt"/>
              <a:buAutoNum type="arabicPeriod" startAt="6"/>
            </a:pPr>
            <a:r>
              <a:rPr lang="en-US" sz="3200" dirty="0" smtClean="0"/>
              <a:t>Lab: Unit Testing and Mocking</a:t>
            </a:r>
            <a:endParaRPr lang="en-US" sz="3200" dirty="0"/>
          </a:p>
          <a:p>
            <a:pPr marL="631825" lvl="0" indent="-631825">
              <a:lnSpc>
                <a:spcPct val="100000"/>
              </a:lnSpc>
              <a:buFont typeface="+mj-lt"/>
              <a:buAutoNum type="arabicPeriod" startAt="6"/>
            </a:pPr>
            <a:r>
              <a:rPr lang="en-US" sz="3200" dirty="0" smtClean="0"/>
              <a:t>Defensive </a:t>
            </a:r>
            <a:r>
              <a:rPr lang="en-US" sz="3200" dirty="0"/>
              <a:t>Programming and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Exceptions</a:t>
            </a:r>
            <a:r>
              <a:rPr lang="en-US" sz="3200" dirty="0"/>
              <a:t>.</a:t>
            </a:r>
            <a:br>
              <a:rPr lang="en-US" sz="3200" dirty="0"/>
            </a:br>
            <a:r>
              <a:rPr lang="en-US" sz="3200" dirty="0" smtClean="0"/>
              <a:t>Code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Refactoring</a:t>
            </a:r>
            <a:r>
              <a:rPr lang="en-US" sz="3200" dirty="0" smtClean="0"/>
              <a:t>. Refactoring Patterns</a:t>
            </a:r>
          </a:p>
          <a:p>
            <a:pPr marL="631825" indent="-631825">
              <a:lnSpc>
                <a:spcPct val="100000"/>
              </a:lnSpc>
              <a:buFont typeface="+mj-lt"/>
              <a:buAutoNum type="arabicPeriod" startAt="6"/>
            </a:pPr>
            <a:r>
              <a:rPr lang="en-US" sz="3200" dirty="0" smtClean="0"/>
              <a:t>Effective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Debugging</a:t>
            </a:r>
            <a:r>
              <a:rPr lang="en-US" sz="3200" dirty="0" smtClean="0"/>
              <a:t>: Tools and Techniques.</a:t>
            </a:r>
            <a:br>
              <a:rPr lang="en-US" sz="3200" dirty="0" smtClean="0"/>
            </a:b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Performance</a:t>
            </a:r>
            <a:r>
              <a:rPr lang="en-US" sz="3200" dirty="0"/>
              <a:t> Tuning and Code Optimization</a:t>
            </a:r>
            <a:endParaRPr lang="en-US" sz="3200" dirty="0" smtClean="0"/>
          </a:p>
          <a:p>
            <a:pPr marL="631825" lvl="0" indent="-631825">
              <a:lnSpc>
                <a:spcPct val="100000"/>
              </a:lnSpc>
              <a:buFont typeface="+mj-lt"/>
              <a:buAutoNum type="arabicPeriod" startAt="6"/>
            </a:pP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Development Tools</a:t>
            </a:r>
            <a:r>
              <a:rPr lang="en-US" sz="3200" dirty="0"/>
              <a:t>. IDEs. Change Management Systems. Code Analysis Tools. Automated Testing Tools. Automated Build </a:t>
            </a:r>
            <a:r>
              <a:rPr lang="en-US" sz="3200" dirty="0" smtClean="0"/>
              <a:t>Tools</a:t>
            </a:r>
            <a:endParaRPr lang="en-US" sz="32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Course Program </a:t>
            </a:r>
            <a:r>
              <a:rPr lang="en-US" dirty="0" smtClean="0"/>
              <a:t>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41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715963" lvl="0" indent="-715963">
              <a:lnSpc>
                <a:spcPct val="90000"/>
              </a:lnSpc>
              <a:buFont typeface="+mj-lt"/>
              <a:buAutoNum type="arabicPeriod" startAt="11"/>
            </a:pP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SOLID Principles, DRY, YAGNI, KISS, DIP,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…</a:t>
            </a:r>
          </a:p>
          <a:p>
            <a:pPr marL="715963" lvl="0" indent="-715963">
              <a:lnSpc>
                <a:spcPct val="90000"/>
              </a:lnSpc>
              <a:buFont typeface="+mj-lt"/>
              <a:buAutoNum type="arabicPeriod" startAt="11"/>
            </a:pPr>
            <a:r>
              <a:rPr lang="en-US" sz="3200" dirty="0"/>
              <a:t>Design </a:t>
            </a:r>
            <a:r>
              <a:rPr lang="en-US" sz="3200" dirty="0" smtClean="0"/>
              <a:t>Patterns</a:t>
            </a:r>
            <a:r>
              <a:rPr lang="en-US" sz="3200" dirty="0"/>
              <a:t> </a:t>
            </a:r>
            <a:r>
              <a:rPr lang="en-US" sz="3200" dirty="0" smtClean="0"/>
              <a:t>– Creational, Structural and Behavioral Patterns</a:t>
            </a:r>
            <a:endParaRPr lang="en-US" sz="3200" dirty="0"/>
          </a:p>
          <a:p>
            <a:pPr marL="715963" indent="-715963">
              <a:lnSpc>
                <a:spcPct val="90000"/>
              </a:lnSpc>
              <a:buFont typeface="+mj-lt"/>
              <a:buAutoNum type="arabicPeriod" startAt="11"/>
            </a:pPr>
            <a:r>
              <a:rPr lang="en-US" sz="3200" dirty="0" smtClean="0"/>
              <a:t>Fundamentals </a:t>
            </a:r>
            <a:r>
              <a:rPr lang="en-US" sz="3200" dirty="0"/>
              <a:t>of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Software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Engineering </a:t>
            </a:r>
            <a:r>
              <a:rPr lang="en-US" sz="3200" dirty="0" smtClean="0"/>
              <a:t>(Requirements, Architecture, Design, Implementation, Testing, Deployment, Support). Development Methodologies. Project Management</a:t>
            </a:r>
          </a:p>
          <a:p>
            <a:pPr marL="715963" indent="-715963">
              <a:lnSpc>
                <a:spcPct val="90000"/>
              </a:lnSpc>
              <a:buFont typeface="+mj-lt"/>
              <a:buAutoNum type="arabicPeriod" startAt="11"/>
            </a:pPr>
            <a:r>
              <a:rPr lang="en-US" sz="3200" dirty="0" smtClean="0"/>
              <a:t>Lab: Design Patterns and SOLID principles</a:t>
            </a:r>
          </a:p>
          <a:p>
            <a:pPr marL="715963" lvl="0" indent="-715963">
              <a:lnSpc>
                <a:spcPct val="90000"/>
              </a:lnSpc>
              <a:buFont typeface="+mj-lt"/>
              <a:buAutoNum type="arabicPeriod" startAt="11"/>
            </a:pPr>
            <a:r>
              <a:rPr lang="en-US" sz="3200" dirty="0" smtClean="0"/>
              <a:t>Software Quality Assurance</a:t>
            </a:r>
          </a:p>
          <a:p>
            <a:pPr marL="715963" lvl="0" indent="-715963">
              <a:lnSpc>
                <a:spcPct val="90000"/>
              </a:lnSpc>
              <a:buFont typeface="+mj-lt"/>
              <a:buAutoNum type="arabicPeriod" startAt="11"/>
            </a:pPr>
            <a:r>
              <a:rPr lang="en-US" sz="3200" dirty="0"/>
              <a:t>Teamwork Projects </a:t>
            </a:r>
            <a:r>
              <a:rPr lang="en-US" sz="3200" dirty="0" smtClean="0"/>
              <a:t>Defense</a:t>
            </a:r>
          </a:p>
          <a:p>
            <a:pPr marL="715963" lvl="0" indent="-715963">
              <a:lnSpc>
                <a:spcPct val="90000"/>
              </a:lnSpc>
              <a:buFont typeface="+mj-lt"/>
              <a:buAutoNum type="arabicPeriod" startAt="11"/>
            </a:pPr>
            <a:r>
              <a:rPr lang="en-US" sz="3200" dirty="0" smtClean="0"/>
              <a:t>Exam Preparation</a:t>
            </a:r>
          </a:p>
          <a:p>
            <a:pPr marL="715963" lvl="0" indent="-715963">
              <a:lnSpc>
                <a:spcPct val="90000"/>
              </a:lnSpc>
              <a:buFont typeface="+mj-lt"/>
              <a:buAutoNum type="arabicPeriod" startAt="11"/>
            </a:pPr>
            <a:r>
              <a:rPr lang="en-US" sz="3200" dirty="0" smtClean="0"/>
              <a:t>Practical Exam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Course Program </a:t>
            </a:r>
            <a:r>
              <a:rPr lang="en-US" dirty="0" smtClean="0"/>
              <a:t>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66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911</Words>
  <Application>Microsoft Office PowerPoint</Application>
  <PresentationFormat>Custom</PresentationFormat>
  <Paragraphs>194</Paragraphs>
  <Slides>28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Consolas</vt:lpstr>
      <vt:lpstr>Wingdings</vt:lpstr>
      <vt:lpstr>Wingdings 2</vt:lpstr>
      <vt:lpstr>SoftUni 16x9</vt:lpstr>
      <vt:lpstr>High-Quality Code: Course Introduction</vt:lpstr>
      <vt:lpstr>Table of Contents</vt:lpstr>
      <vt:lpstr>SoftUni Diamond Partners</vt:lpstr>
      <vt:lpstr>Level #2 at the Software University</vt:lpstr>
      <vt:lpstr>High Quality Code</vt:lpstr>
      <vt:lpstr>High-Quality Code Course Program</vt:lpstr>
      <vt:lpstr>The Course Program</vt:lpstr>
      <vt:lpstr>The Course Program (2)</vt:lpstr>
      <vt:lpstr>The Course Program (3)</vt:lpstr>
      <vt:lpstr>The Trainers Team</vt:lpstr>
      <vt:lpstr>Trainers Team</vt:lpstr>
      <vt:lpstr>Trainers Team (2)</vt:lpstr>
      <vt:lpstr>Trainers Team (2)</vt:lpstr>
      <vt:lpstr>High-Quality Code Course: More Details </vt:lpstr>
      <vt:lpstr>Course Duration</vt:lpstr>
      <vt:lpstr>Why English?</vt:lpstr>
      <vt:lpstr>High-Quality Code Course</vt:lpstr>
      <vt:lpstr>Scoring System for the Course</vt:lpstr>
      <vt:lpstr>The Exam</vt:lpstr>
      <vt:lpstr>Homework Assignments</vt:lpstr>
      <vt:lpstr>Homework Peer Reviews</vt:lpstr>
      <vt:lpstr>Resources</vt:lpstr>
      <vt:lpstr>Course Web Site &amp; Forums</vt:lpstr>
      <vt:lpstr>Slides and Videos</vt:lpstr>
      <vt:lpstr>Software University Learning System (SULS)</vt:lpstr>
      <vt:lpstr>High-Quality Code – Course Introduction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Introduction</dc:title>
  <dc:subject>C# Basics Course</dc:subject>
  <dc:creator/>
  <cp:keywords>quality code,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2015-01-21T11:39:07Z</dcterms:modified>
  <cp:category>programming, software engineering, quality code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